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326" r:id="rId2"/>
    <p:sldId id="327" r:id="rId3"/>
    <p:sldId id="328" r:id="rId4"/>
    <p:sldId id="329" r:id="rId5"/>
    <p:sldId id="330" r:id="rId6"/>
    <p:sldId id="331" r:id="rId7"/>
    <p:sldId id="270" r:id="rId8"/>
    <p:sldId id="287" r:id="rId9"/>
    <p:sldId id="293" r:id="rId10"/>
    <p:sldId id="310" r:id="rId11"/>
    <p:sldId id="311" r:id="rId12"/>
    <p:sldId id="318" r:id="rId13"/>
    <p:sldId id="312" r:id="rId14"/>
    <p:sldId id="294" r:id="rId15"/>
    <p:sldId id="317" r:id="rId16"/>
    <p:sldId id="302" r:id="rId17"/>
    <p:sldId id="301" r:id="rId18"/>
    <p:sldId id="303" r:id="rId19"/>
    <p:sldId id="316" r:id="rId20"/>
    <p:sldId id="300" r:id="rId21"/>
    <p:sldId id="295" r:id="rId22"/>
    <p:sldId id="296" r:id="rId23"/>
    <p:sldId id="291" r:id="rId24"/>
    <p:sldId id="298" r:id="rId25"/>
    <p:sldId id="299" r:id="rId26"/>
    <p:sldId id="285" r:id="rId27"/>
    <p:sldId id="292" r:id="rId28"/>
    <p:sldId id="286" r:id="rId29"/>
    <p:sldId id="304" r:id="rId30"/>
    <p:sldId id="305" r:id="rId31"/>
    <p:sldId id="306" r:id="rId32"/>
    <p:sldId id="319" r:id="rId33"/>
    <p:sldId id="278" r:id="rId34"/>
    <p:sldId id="281" r:id="rId35"/>
    <p:sldId id="282" r:id="rId36"/>
    <p:sldId id="313" r:id="rId37"/>
    <p:sldId id="314" r:id="rId38"/>
    <p:sldId id="315" r:id="rId39"/>
    <p:sldId id="297" r:id="rId40"/>
    <p:sldId id="307" r:id="rId41"/>
    <p:sldId id="308" r:id="rId42"/>
    <p:sldId id="288" r:id="rId43"/>
    <p:sldId id="283" r:id="rId44"/>
    <p:sldId id="320" r:id="rId45"/>
    <p:sldId id="321" r:id="rId46"/>
    <p:sldId id="323" r:id="rId47"/>
    <p:sldId id="324" r:id="rId48"/>
    <p:sldId id="325" r:id="rId49"/>
    <p:sldId id="322" r:id="rId50"/>
    <p:sldId id="309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" initials="BD" lastIdx="2" clrIdx="0"/>
  <p:cmAuthor id="1" name="bd" initials="b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1275" autoAdjust="0"/>
  </p:normalViewPr>
  <p:slideViewPr>
    <p:cSldViewPr>
      <p:cViewPr varScale="1">
        <p:scale>
          <a:sx n="91" d="100"/>
          <a:sy n="91" d="100"/>
        </p:scale>
        <p:origin x="219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CC27-1E7F-484C-8AB6-B20001086278}" type="datetimeFigureOut">
              <a:rPr lang="en-US" smtClean="0"/>
              <a:pPr/>
              <a:t>6/13/2016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F2331-5F2A-46A5-BD12-B450D1D457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74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F2331-5F2A-46A5-BD12-B450D1D457E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9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224"/>
          <a:stretch/>
        </p:blipFill>
        <p:spPr>
          <a:xfrm>
            <a:off x="0" y="0"/>
            <a:ext cx="9144000" cy="629399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6" y="2051686"/>
            <a:ext cx="2954337" cy="1234440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6" y="3429000"/>
            <a:ext cx="2954337" cy="124396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5" cstate="print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2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setosa.io/ev/principal-component-analysi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Linkage</a:t>
            </a:r>
            <a:endParaRPr lang="en-US" dirty="0"/>
          </a:p>
        </p:txBody>
      </p:sp>
      <p:pic>
        <p:nvPicPr>
          <p:cNvPr id="6" name="Picture 5" descr="linkage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3600" y="1676400"/>
            <a:ext cx="74168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02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it exist?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3800" y="1397000"/>
            <a:ext cx="67564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704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29000" y="694"/>
            <a:ext cx="52781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228600"/>
            <a:ext cx="3873500" cy="188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958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3000"/>
            <a:ext cx="8582025" cy="55415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743200"/>
            <a:ext cx="4419600" cy="15226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03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come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Selection: Change in allele frequency due to survival and reproductive advantages associated with a phenotype.</a:t>
            </a:r>
          </a:p>
          <a:p>
            <a:r>
              <a:rPr lang="en-US" dirty="0" smtClean="0"/>
              <a:t>Drift: Change in allele frequency due to random sampling.</a:t>
            </a:r>
          </a:p>
          <a:p>
            <a:endParaRPr lang="en-US" dirty="0"/>
          </a:p>
          <a:p>
            <a:r>
              <a:rPr lang="en-US" dirty="0" smtClean="0"/>
              <a:t>Hard to distinguish between the two.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919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Technically relevant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Linkage</a:t>
            </a:r>
          </a:p>
          <a:p>
            <a:r>
              <a:rPr lang="en-US" dirty="0" err="1" smtClean="0"/>
              <a:t>Haplotype</a:t>
            </a:r>
            <a:endParaRPr lang="en-US" dirty="0" smtClean="0"/>
          </a:p>
          <a:p>
            <a:r>
              <a:rPr lang="en-US" dirty="0" smtClean="0"/>
              <a:t>Tag SNPs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272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Linkage map</a:t>
            </a:r>
            <a:endParaRPr lang="en-US" dirty="0"/>
          </a:p>
        </p:txBody>
      </p:sp>
      <p:pic>
        <p:nvPicPr>
          <p:cNvPr id="4" name="Picture 3" descr="linkage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219200"/>
            <a:ext cx="7416800" cy="4171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54864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Tag SNPs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Linkage patterns vary across population.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Tag SNP in one group may not tag same gene in different population.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see this?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0"/>
            <a:ext cx="5562600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Haplotypes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haplotype is a group of genes or alleles inherited together from a </a:t>
            </a:r>
            <a:r>
              <a:rPr lang="en-US" dirty="0" smtClean="0"/>
              <a:t>parent</a:t>
            </a:r>
          </a:p>
          <a:p>
            <a:r>
              <a:rPr lang="en-US" dirty="0" smtClean="0"/>
              <a:t>So if you know someone’s genotype at one location, you know everything in that haplotype (thanks to </a:t>
            </a:r>
            <a:r>
              <a:rPr lang="en-US" dirty="0" err="1" smtClean="0"/>
              <a:t>HapMap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This is the basi</a:t>
            </a:r>
            <a:r>
              <a:rPr lang="en-US" dirty="0" smtClean="0"/>
              <a:t>s for </a:t>
            </a:r>
          </a:p>
          <a:p>
            <a:pPr marL="0" indent="0">
              <a:buNone/>
            </a:pPr>
            <a:r>
              <a:rPr lang="en-US" dirty="0" smtClean="0"/>
              <a:t>“imputation”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4343400"/>
            <a:ext cx="3686175" cy="1219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SNPs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295400"/>
            <a:ext cx="7848600" cy="51929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SNPs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371600"/>
            <a:ext cx="7451695" cy="492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886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Linkage disequilibrium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LD: Non-random association of alleles at difference loci</a:t>
            </a:r>
          </a:p>
          <a:p>
            <a:pPr lvl="1"/>
            <a:r>
              <a:rPr lang="en-US" dirty="0"/>
              <a:t>“Linkage disequilibrium is influenced by many factors, including selection, the rate of recombination, the rate of mutation, genetic drift, the system of mating, population structure, and genetic linkage. As a result, the pattern of linkage disequilibrium in a genome is a powerful signal of the population genetic processes that are structuring it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A set of SNPs is in “linkage equilibrium” if they are independent.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113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SNPs and populations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81200"/>
            <a:ext cx="5400675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50" y="1905000"/>
            <a:ext cx="542925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Emphasizing the problem of getting things wrong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25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400" y="274638"/>
            <a:ext cx="2819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Chopsticks gene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381000"/>
            <a:ext cx="4330700" cy="495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5708" y="1778001"/>
            <a:ext cx="3528291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142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274638"/>
            <a:ext cx="3810000" cy="1143000"/>
          </a:xfrm>
        </p:spPr>
        <p:txBody>
          <a:bodyPr/>
          <a:lstStyle/>
          <a:p>
            <a:r>
              <a:rPr lang="en-US" dirty="0" smtClean="0"/>
              <a:t>Classic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381000"/>
            <a:ext cx="4238231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1600200"/>
            <a:ext cx="3782714" cy="497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1981200"/>
            <a:ext cx="3133578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00" y="4495800"/>
            <a:ext cx="3276600" cy="21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00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association not present in homogenous sample (table 4) and is collinear with ancestral heritage.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752600"/>
            <a:ext cx="4203700" cy="265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7800" y="2053395"/>
            <a:ext cx="3135086" cy="47881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4400" y="4267200"/>
            <a:ext cx="3060700" cy="232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872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With genome-wide data, problem appears in minor allele frequencies 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447800"/>
            <a:ext cx="6145708" cy="474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8428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1525" y="814388"/>
            <a:ext cx="760095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about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We’re going to talk about some analytical approaches that might be useful in working with heterogeneous groups.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31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 this brief tutorial on general idea:</a:t>
            </a:r>
          </a:p>
          <a:p>
            <a:pPr lvl="1"/>
            <a:r>
              <a:rPr lang="en-US" dirty="0">
                <a:hlinkClick r:id="rId2"/>
              </a:rPr>
              <a:t>http://setosa.io/ev/principal-component-analysis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In context of genome-wide data, we are basically interested in identifying major sources of genetic variation. These end up having interesting properties.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ovembre.jpeg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493" r="-22493"/>
          <a:stretch>
            <a:fillRect/>
          </a:stretch>
        </p:blipFill>
        <p:spPr>
          <a:xfrm>
            <a:off x="-1" y="990600"/>
            <a:ext cx="9338041" cy="5135563"/>
          </a:xfrm>
        </p:spPr>
      </p:pic>
    </p:spTree>
    <p:extLst>
      <p:ext uri="{BB962C8B-B14F-4D97-AF65-F5344CB8AC3E}">
        <p14:creationId xmlns:p14="http://schemas.microsoft.com/office/powerpoint/2010/main" val="212401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Sometimes LE sets of markers are useful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Speed up computation.</a:t>
            </a:r>
          </a:p>
          <a:p>
            <a:pPr lvl="1"/>
            <a:r>
              <a:rPr lang="en-US" dirty="0" smtClean="0"/>
              <a:t>Remove redundant info</a:t>
            </a:r>
          </a:p>
          <a:p>
            <a:r>
              <a:rPr lang="en-US" dirty="0" smtClean="0"/>
              <a:t>Lessen likelihood of chip influences. </a:t>
            </a:r>
          </a:p>
          <a:p>
            <a:pPr lvl="1"/>
            <a:r>
              <a:rPr lang="en-US" dirty="0" smtClean="0"/>
              <a:t>Chips pick up certain SNPs by design, not a random set of SNPs.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15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tvi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07" y="533400"/>
            <a:ext cx="7712893" cy="579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6400800"/>
            <a:ext cx="3429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Nelis</a:t>
            </a:r>
            <a:r>
              <a:rPr lang="en-US" dirty="0" smtClean="0"/>
              <a:t> et al.,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63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Principal Components by race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24000"/>
            <a:ext cx="8317311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38800" y="6400800"/>
            <a:ext cx="2971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McQueen et al.,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358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Admixture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Interbreeding between previously isolated populations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016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 on </a:t>
            </a:r>
            <a:r>
              <a:rPr lang="en-US" dirty="0" err="1" smtClean="0"/>
              <a:t>mexico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199"/>
            <a:ext cx="4191000" cy="35224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5638800"/>
            <a:ext cx="5715000" cy="105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24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6511" b="65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18288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admixture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638800" cy="1981200"/>
          </a:xfrm>
        </p:spPr>
        <p:txBody>
          <a:bodyPr/>
          <a:lstStyle/>
          <a:p>
            <a:r>
              <a:rPr lang="en-US" dirty="0" smtClean="0"/>
              <a:t>An alternative is to try to direction estimate ancestry.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3124200"/>
            <a:ext cx="5181600" cy="236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47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from AH</a:t>
            </a:r>
            <a:endParaRPr lang="en-US" dirty="0"/>
          </a:p>
        </p:txBody>
      </p:sp>
      <p:pic>
        <p:nvPicPr>
          <p:cNvPr id="4" name="Picture 3" descr="wh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40532" y="-397532"/>
            <a:ext cx="3929335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0" y="4953000"/>
            <a:ext cx="3340100" cy="156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25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from AH</a:t>
            </a:r>
            <a:endParaRPr lang="en-US" dirty="0"/>
          </a:p>
        </p:txBody>
      </p:sp>
      <p:pic>
        <p:nvPicPr>
          <p:cNvPr id="3" name="Picture 2" descr="b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03500" y="0"/>
            <a:ext cx="3932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from AH</a:t>
            </a:r>
            <a:endParaRPr lang="en-US" dirty="0"/>
          </a:p>
        </p:txBody>
      </p:sp>
      <p:pic>
        <p:nvPicPr>
          <p:cNvPr id="3" name="Picture 2" descr="hisp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03500" y="0"/>
            <a:ext cx="3935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32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04800"/>
            <a:ext cx="762952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2569" y="2438400"/>
            <a:ext cx="9166569" cy="308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749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8153400" cy="230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41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53625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886200"/>
            <a:ext cx="40100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488632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3429000"/>
            <a:ext cx="375285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495300"/>
            <a:ext cx="843915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952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 for social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Race: socially constructed?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5163979"/>
            <a:ext cx="5796455" cy="17229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1757362"/>
            <a:ext cx="85439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60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strongly worded reply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" y="1905000"/>
            <a:ext cx="9091612" cy="467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15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Clines not classes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199" y="1524000"/>
            <a:ext cx="8991600" cy="13206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6" y="3200400"/>
            <a:ext cx="8667750" cy="333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23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533400"/>
            <a:ext cx="8915400" cy="519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62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79" y="2286000"/>
            <a:ext cx="8805862" cy="283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89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2514600"/>
            <a:ext cx="8972550" cy="266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213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we dive into today’s lecture:</a:t>
            </a:r>
          </a:p>
          <a:p>
            <a:pPr lvl="1"/>
            <a:r>
              <a:rPr lang="en-US" dirty="0" smtClean="0"/>
              <a:t>Fire up new ec2 session.</a:t>
            </a:r>
          </a:p>
          <a:p>
            <a:pPr lvl="1"/>
            <a:r>
              <a:rPr lang="en-US" dirty="0" smtClean="0"/>
              <a:t>Go through code in the lab1-solutions file.</a:t>
            </a:r>
          </a:p>
          <a:p>
            <a:pPr lvl="1"/>
            <a:r>
              <a:rPr lang="en-US" dirty="0" smtClean="0"/>
              <a:t>Goal: create a common set of markers for YRI, CEU, and MEX populations.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6391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Focus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your literature search yesterday and the data you noted, please </a:t>
            </a:r>
            <a:r>
              <a:rPr lang="en-US" dirty="0"/>
              <a:t>s</a:t>
            </a:r>
            <a:r>
              <a:rPr lang="en-US" dirty="0" smtClean="0"/>
              <a:t>tart to outline a specific research question. </a:t>
            </a:r>
          </a:p>
          <a:p>
            <a:pPr lvl="1"/>
            <a:r>
              <a:rPr lang="en-US" dirty="0" smtClean="0"/>
              <a:t>Rough is very ok at this point!</a:t>
            </a:r>
          </a:p>
          <a:p>
            <a:r>
              <a:rPr lang="en-US" dirty="0" smtClean="0"/>
              <a:t>Do a second literature search focusing in on the particular topic you are curious about. </a:t>
            </a:r>
          </a:p>
          <a:p>
            <a:pPr lvl="1"/>
            <a:r>
              <a:rPr lang="en-US" dirty="0" smtClean="0"/>
              <a:t>Please note any commonly occurring names in the literature!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25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1686"/>
            <a:ext cx="4953000" cy="2063114"/>
          </a:xfrm>
        </p:spPr>
        <p:txBody>
          <a:bodyPr>
            <a:noAutofit/>
          </a:bodyPr>
          <a:lstStyle/>
          <a:p>
            <a:r>
              <a:rPr lang="en-US" sz="2400" dirty="0" smtClean="0"/>
              <a:t>Population Stratification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0" dirty="0" smtClean="0"/>
              <a:t>2016 Summer Workshop</a:t>
            </a:r>
            <a:br>
              <a:rPr lang="en-US" sz="2400" b="0" dirty="0" smtClean="0"/>
            </a:br>
            <a:r>
              <a:rPr lang="en-US" sz="2400" b="0" dirty="0" smtClean="0"/>
              <a:t>CEDUA</a:t>
            </a:r>
            <a:br>
              <a:rPr lang="en-US" sz="2400" b="0" dirty="0" smtClean="0"/>
            </a:br>
            <a:r>
              <a:rPr lang="es-ES" sz="2400" b="0" dirty="0" smtClean="0"/>
              <a:t>El </a:t>
            </a:r>
            <a:r>
              <a:rPr lang="es-ES" sz="2400" b="0" dirty="0"/>
              <a:t>Colegio de </a:t>
            </a:r>
            <a:r>
              <a:rPr lang="es-ES" sz="2400" b="0" dirty="0" err="1"/>
              <a:t>Mexico</a:t>
            </a:r>
            <a:r>
              <a:rPr lang="es-ES" sz="2400" b="0" dirty="0"/>
              <a:t>, A. C.</a:t>
            </a:r>
            <a:endParaRPr lang="en-US" sz="2400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0200" y="4191000"/>
            <a:ext cx="4187824" cy="63436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Ben </a:t>
            </a:r>
            <a:r>
              <a:rPr lang="en-US" sz="1600" dirty="0" err="1" smtClean="0"/>
              <a:t>Domingue</a:t>
            </a:r>
            <a:endParaRPr lang="en-US" sz="1600" dirty="0"/>
          </a:p>
        </p:txBody>
      </p:sp>
      <p:pic>
        <p:nvPicPr>
          <p:cNvPr id="5" name="Picture Placeholder 4" descr="DividerSlidePhoto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rcRect t="202" b="202"/>
          <a:stretch>
            <a:fillRect/>
          </a:stretch>
        </p:blipFill>
        <p:spPr>
          <a:xfrm>
            <a:off x="5943600" y="1981200"/>
            <a:ext cx="1951038" cy="2601384"/>
          </a:xfrm>
        </p:spPr>
      </p:pic>
    </p:spTree>
    <p:extLst>
      <p:ext uri="{BB962C8B-B14F-4D97-AF65-F5344CB8AC3E}">
        <p14:creationId xmlns:p14="http://schemas.microsoft.com/office/powerpoint/2010/main" val="4203883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956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population stratification (pop </a:t>
            </a:r>
            <a:r>
              <a:rPr lang="en-US" dirty="0" err="1" smtClean="0"/>
              <a:t>strat</a:t>
            </a:r>
            <a:r>
              <a:rPr lang="en-US" dirty="0" smtClean="0"/>
              <a:t>)?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9900" y="2209800"/>
            <a:ext cx="81915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9200" y="5029200"/>
            <a:ext cx="3009900" cy="136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23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5274</TotalTime>
  <Words>532</Words>
  <Application>Microsoft Office PowerPoint</Application>
  <PresentationFormat>On-screen Show (4:3)</PresentationFormat>
  <Paragraphs>76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Linkage</vt:lpstr>
      <vt:lpstr>Linkage disequilibrium</vt:lpstr>
      <vt:lpstr>Sometimes LE sets of markers are useful</vt:lpstr>
      <vt:lpstr>PowerPoint Presentation</vt:lpstr>
      <vt:lpstr>PowerPoint Presentation</vt:lpstr>
      <vt:lpstr>PowerPoint Presentation</vt:lpstr>
      <vt:lpstr>Population Stratification  2016 Summer Workshop CEDUA El Colegio de Mexico, A. C.</vt:lpstr>
      <vt:lpstr>Today’s Goals</vt:lpstr>
      <vt:lpstr>What is population stratification (pop strat)?</vt:lpstr>
      <vt:lpstr>Why does it exist?</vt:lpstr>
      <vt:lpstr>PowerPoint Presentation</vt:lpstr>
      <vt:lpstr>PowerPoint Presentation</vt:lpstr>
      <vt:lpstr>How does it come about</vt:lpstr>
      <vt:lpstr>Technically relevant details</vt:lpstr>
      <vt:lpstr>Linkage map</vt:lpstr>
      <vt:lpstr>Why do we see this? </vt:lpstr>
      <vt:lpstr>Haplotypes</vt:lpstr>
      <vt:lpstr>Tag SNPs</vt:lpstr>
      <vt:lpstr>Tag SNPs</vt:lpstr>
      <vt:lpstr>Tag SNPs and populations</vt:lpstr>
      <vt:lpstr>Emphasizing the problem of getting things wrong</vt:lpstr>
      <vt:lpstr>Chopsticks gene</vt:lpstr>
      <vt:lpstr>Classic example</vt:lpstr>
      <vt:lpstr>But association not present in homogenous sample (table 4) and is collinear with ancestral heritage. </vt:lpstr>
      <vt:lpstr>With genome-wide data, problem appears in minor allele frequencies </vt:lpstr>
      <vt:lpstr>PowerPoint Presentation</vt:lpstr>
      <vt:lpstr>What to do about it</vt:lpstr>
      <vt:lpstr>PCs</vt:lpstr>
      <vt:lpstr>PowerPoint Presentation</vt:lpstr>
      <vt:lpstr>PowerPoint Presentation</vt:lpstr>
      <vt:lpstr>Principal Components by race</vt:lpstr>
      <vt:lpstr>Admixture</vt:lpstr>
      <vt:lpstr>Paper on mexico</vt:lpstr>
      <vt:lpstr>PCs</vt:lpstr>
      <vt:lpstr>admixture</vt:lpstr>
      <vt:lpstr>Examples from AH</vt:lpstr>
      <vt:lpstr>Examples from AH</vt:lpstr>
      <vt:lpstr>Examples from AH</vt:lpstr>
      <vt:lpstr>PowerPoint Presentation</vt:lpstr>
      <vt:lpstr>PowerPoint Presentation</vt:lpstr>
      <vt:lpstr>PowerPoint Presentation</vt:lpstr>
      <vt:lpstr>AIMs</vt:lpstr>
      <vt:lpstr>Implications for social science</vt:lpstr>
      <vt:lpstr>PowerPoint Presentation</vt:lpstr>
      <vt:lpstr>A strongly worded reply</vt:lpstr>
      <vt:lpstr>Clines not classes</vt:lpstr>
      <vt:lpstr>PowerPoint Presentation</vt:lpstr>
      <vt:lpstr>PowerPoint Presentation</vt:lpstr>
      <vt:lpstr>PowerPoint Presentation</vt:lpstr>
      <vt:lpstr>Research Focus #2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and Educational Attainment: What we know and what we would like to know</dc:title>
  <dc:creator/>
  <cp:lastModifiedBy>ben</cp:lastModifiedBy>
  <cp:revision>299</cp:revision>
  <dcterms:created xsi:type="dcterms:W3CDTF">2006-08-16T00:00:00Z</dcterms:created>
  <dcterms:modified xsi:type="dcterms:W3CDTF">2016-06-13T22:36:52Z</dcterms:modified>
</cp:coreProperties>
</file>